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Proxima Nova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459FDC-D360-4D19-8D24-7AB67105D10B}">
  <a:tblStyle styleId="{59459FDC-D360-4D19-8D24-7AB67105D1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ProximaNova-italic.fntdata"/><Relationship Id="rId32" Type="http://schemas.openxmlformats.org/officeDocument/2006/relationships/slide" Target="slides/slide26.xml"/><Relationship Id="rId76" Type="http://schemas.openxmlformats.org/officeDocument/2006/relationships/font" Target="fonts/ProximaNova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ist_of_file_signature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Dd_(Unix)" TargetMode="External"/><Relationship Id="rId3" Type="http://schemas.openxmlformats.org/officeDocument/2006/relationships/hyperlink" Target="https://www.kali.org/tools/dc3dd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li.org/tools/binwalk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stat-command-in-linux-with-examples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euthkit.org/" TargetMode="External"/><Relationship Id="rId3" Type="http://schemas.openxmlformats.org/officeDocument/2006/relationships/hyperlink" Target="https://wiki.sleuthkit.org/index.php?title=Fls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utopsy.com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SU-Cybersecurity-Club/forensicsdemo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dx.edu/computer-science/cybersecurity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3b0a13d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3b0a13d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Forensics can cover just about anything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Autopsy, Ballistics, Fingerprinting, </a:t>
            </a:r>
            <a:r>
              <a:rPr lang="en"/>
              <a:t>Toxicology…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ea84934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ea84934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You’ll find that nearly every criminal investigation now includes some kind of digital evidence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are attached to our devices every day and create a huge paper 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https://www.vecteezy.com/photo/10452081-laptop-tablet-smartphone-and-coffee-on-white-background-with-text-space-and-copy-space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3b0a13d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3b0a13d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Crime investigation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Investigating employee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Recovering lost files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https://www.vecteezy.com/png/9385543-magnifying-glass-clipart-design-illustration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3b0a13d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3b0a13d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 sent a floppy disk to a local Fox affiliate, which was turned over to law enforcement.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They were able to extract deleted files and in the metadata found reference to Christ Lutheran Church, files attributed to user Dennis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https://en.wikipedia.org/wiki/Dennis_Rader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340a8b72c3a4d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340a8b72c3a4d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really is so much more to this case, but ultimately it was digital evidence that tipped the scales against Alex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https://d3i6fh83elv35t.cloudfront.net/static/2023/09/GettyImages-1528562077-1200x800.jpg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3b0a13d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3b0a13d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with law enforcement on criminal cases and investigations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https://www.washingtoncountyda.org/news/washington-county-digital-forensics-laboratory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Alternate </a:t>
            </a:r>
            <a:r>
              <a:rPr lang="en"/>
              <a:t>https://www.facebook.com/washcoda/videos/washington-county-digital-forensics-lab/1543921119076182/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https://www.rcfl.gov/northwest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500875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f500875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ea84934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ea84934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ea84934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ea84934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ea84934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ea84934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3b0a13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3b0a13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3b0a13d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3b0a13d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3b0a13d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3b0a13d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3b0a13da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3b0a13da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3b0a13da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3b0a13d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https://en.wikipedia.org/wiki/List_of_file_signatures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3b0a13da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3b0a13da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3b0a13d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3b0a13d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ea849347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ea84934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3b0a13d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3b0a13d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3b0a13da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3b0a13da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3b0a13da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3b0a13da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don’t want to leave data on the original drive too long if it has a shelf life, it could become corrupted. Make copies.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ea84934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ea84934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3b0a13da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3b0a13da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f500875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f500875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3b0a13da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3b0a13da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3b0a13da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3b0a13da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https://en.wikipedia.org/wiki/Dd_(Unix)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https://www.kali.org/tools/dc3dd/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b648c1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b648c1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ab648c1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ab648c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https://www.kali.org/tools/binwalk/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put this one in the workshop description so we should at least talk about it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bricked my Ubuntu VM trying to practice file extraction with it…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3b0a13da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3b0a13da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3b0a13da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3b0a13d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https://www.geeksforgeeks.org/stat-command-in-linux-with-examples/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6f0b9ee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6f0b9ee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 at-a-glance information 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I’ve used this in CTFs before when examining unknown downloads to see if they are executables, etc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3b0a13da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3b0a13da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3b0a13d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3b0a13d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3b0a13da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3b0a13da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https://www.sleuthkit.org/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https://wiki.sleuthkit.org/index.php?title=Fls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3b0a13da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3b0a13da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https://www.autopsy.com/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f500875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7f500875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aaecfe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aaecfe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VMWare Workstation Player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it doesn’t get recognized, power down the VM and open virtual machine settings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 USB Controller, set USB compatibility to USB 3.1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VirtualBox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USB isn’t recognized, download the VirtualBox Extensions and enable USB 3.0 in settings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3b0a13da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3b0a13da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install dc3dd use `sudo apt install dc3dd`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c3dd if=/dev/sdb1 of=out.dd verb=on hash=sha256 hlog=out.hashlog log=log rec=off</a:t>
            </a:r>
            <a:endParaRPr sz="14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change 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if=/dev/&lt;devicename&gt;</a:t>
            </a:r>
            <a:r>
              <a:rPr lang="en"/>
              <a:t> to match what you found in your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 this would be done with a hardware write-blocker attached, but they are very expensive!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software write-blocker is a good compromise.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aaecfe6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aaecfe6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ab648c1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ab648c1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3b0a13da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3b0a13da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file contains metadata readable by the file system to describe the type of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numbers are just bytes at the beginning of a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grep -m 30 just limits the output results to the first 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not always have a clean break where the “ffd8” is located. You might have to grep for “ff d8” if it is split up.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ab648c1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ab648c1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3b0a13da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3b0a13da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ea84934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ea84934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3b0a13da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3b0a13da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3b0a13d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3b0a13d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3b0a13da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3b0a13da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things that can go wrong here, so don’t worry if you don’t get it the first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math on starting and end addresses again. Double check conversion from hex to decimal.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aaecfe67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aaecfe67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grep -C allows you to show “context” of a number of lines above and below the found search string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aaecfe6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aaecfe6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aaecfe6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aaecfe6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3b0a13da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3b0a13da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these tools make it a whole lot easier to carve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aren’t always 100% accurate though, so you might have to get your hands dirty the hard way sometimes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Files located by foremost will be created in a new directory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3b0a13da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43b0a13da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Photorec is another alternative and can be more effective sometimes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particular example, photorec was able to detect the .docx file on the drive as a bonus to the pictures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version has a simple GUI in the terminal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to locate files in the “Whole” partition, not just unallocated space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3b0a13da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3b0a13da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f500875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f500875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ea84934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ea84934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aaecfe6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aaecfe6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3b0a13da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43b0a13da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 of this script is our Digital Forensics instructor at PSU, and he gave permission to share it in this workshop!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3b0a13da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3b0a13da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3b0a13da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3b0a13da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3b0a13da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43b0a13da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https://github.com/PSU-Cybersecurity-Club/forensicsdemo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3b0a13da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3b0a13da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3b0a13da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43b0a13da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3b0a13da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3b0a13da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3b0a13da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3b0a13da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3b0a13d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3b0a13d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PSU </a:t>
            </a:r>
            <a:r>
              <a:rPr lang="en" sz="1400"/>
              <a:t>offers</a:t>
            </a:r>
            <a:r>
              <a:rPr lang="en" sz="1400"/>
              <a:t> many upper-division Computer Science courses with a security focus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Take enough classes and earn a Cybersecurity Graduate Certificate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Most of the information in this workshop is based off CS593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My favorite class was probably Network Security (besides forensics of course)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https://www.pdx.edu/computer-science/cybersecurity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b0a13d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3b0a13d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5bc70be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5bc70be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dkmcgrath/sysadmin/blob/main/find_coords.py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tryhackme.com/room/btautopsye0" TargetMode="External"/><Relationship Id="rId4" Type="http://schemas.openxmlformats.org/officeDocument/2006/relationships/hyperlink" Target="https://tryhackme.com/room/autopsy2ze0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tryhackme.com/room/linuxserverforensics" TargetMode="External"/><Relationship Id="rId6" Type="http://schemas.openxmlformats.org/officeDocument/2006/relationships/hyperlink" Target="https://tryhackme.com/room/windowsforensics1" TargetMode="External"/><Relationship Id="rId7" Type="http://schemas.openxmlformats.org/officeDocument/2006/relationships/hyperlink" Target="https://tryhackme.com/room/windowsforensics2" TargetMode="External"/><Relationship Id="rId8" Type="http://schemas.openxmlformats.org/officeDocument/2006/relationships/hyperlink" Target="https://tryhackme.com/room/wireshark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iscord.gg/2QKup4BryT" TargetMode="External"/><Relationship Id="rId4" Type="http://schemas.openxmlformats.org/officeDocument/2006/relationships/hyperlink" Target="https://pdx.campuslabs.com/engage/organization/PSUSec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 Workshop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BSidesPDX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“Forensic science is the use of scientific methods or expertise to investigate crimes or examine evidence that might be presented in a court of law.”</a:t>
            </a:r>
            <a:endParaRPr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National Institute of Standards and Technology (NIST)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</a:t>
            </a:r>
            <a:r>
              <a:rPr b="1" i="1" lang="en"/>
              <a:t>digital</a:t>
            </a:r>
            <a:r>
              <a:rPr b="1" lang="en"/>
              <a:t> forensics?</a:t>
            </a:r>
            <a:endParaRPr b="1"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76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Focusing on the collection and examination of data stored electronically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Sources could be from: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Computers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Cell phones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External drives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Remote storage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Networks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much more!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18935" l="4832" r="22057" t="17499"/>
          <a:stretch/>
        </p:blipFill>
        <p:spPr>
          <a:xfrm>
            <a:off x="3596425" y="2059525"/>
            <a:ext cx="4046874" cy="23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needs digital forensics?</a:t>
            </a:r>
            <a:endParaRPr b="1"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517900"/>
            <a:ext cx="8520600" cy="26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Law enforcement,</a:t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Companies,</a:t>
            </a:r>
            <a:endParaRPr sz="20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Lawyers,</a:t>
            </a:r>
            <a:endParaRPr sz="2000">
              <a:solidFill>
                <a:schemeClr val="dk1"/>
              </a:solidFill>
            </a:endParaRPr>
          </a:p>
          <a:p>
            <a:pPr indent="457200" lvl="0" marL="18288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… Everybody!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63177" y="1017725"/>
            <a:ext cx="3175347" cy="31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forensics in real life</a:t>
            </a:r>
            <a:endParaRPr b="1"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473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BTK serial killer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Taunted law enforcement and reporters with pictures and puzzles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Tracked a floppy disk to his church and found him guilty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525" y="1075375"/>
            <a:ext cx="2975500" cy="3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forensics in real life</a:t>
            </a:r>
            <a:endParaRPr b="1"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53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16">
                <a:solidFill>
                  <a:schemeClr val="dk1"/>
                </a:solidFill>
              </a:rPr>
              <a:t>Murdaugh Murders</a:t>
            </a:r>
            <a:endParaRPr sz="201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Prominent South Carolina attorney accused of killing his wife and son at their home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He denied being there at the time of the murder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Secret Service gained access to son’s phone and found video evidence proving he lied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35284" r="21255" t="0"/>
          <a:stretch/>
        </p:blipFill>
        <p:spPr>
          <a:xfrm>
            <a:off x="5792250" y="0"/>
            <a:ext cx="33517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forensics in our community</a:t>
            </a:r>
            <a:endParaRPr b="1"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103813" y="1436725"/>
            <a:ext cx="2966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Washington County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Digital Forensics Lab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0" r="78664" t="0"/>
          <a:stretch/>
        </p:blipFill>
        <p:spPr>
          <a:xfrm>
            <a:off x="1589163" y="2286488"/>
            <a:ext cx="1995401" cy="200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2285888"/>
            <a:ext cx="1995424" cy="20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5205488" y="1436725"/>
            <a:ext cx="2834700" cy="9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Northwest Regional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Computer Forensics Lab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and File Systems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an artifact?</a:t>
            </a:r>
            <a:endParaRPr b="1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Stuff left behind to discover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Operating System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Windows event log, registry, dmesg, /var/log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systems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Access/modification/creation timestamps, metadata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</a:t>
            </a:r>
            <a:r>
              <a:rPr b="1" lang="en"/>
              <a:t>Artifacts</a:t>
            </a:r>
            <a:endParaRPr b="1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Disk artifacts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Physical remnants left by manipulation of the file system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Different from file system artifacts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Caches hold data before the magnets actually write things, even though it can report that the write was successful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Artifacts</a:t>
            </a:r>
            <a:endParaRPr b="1"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Higher level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Browsers, internet history, saved passwords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Documents / Media (photos, videos, audio)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Databases, often applications keep these for their internal data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General application data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Very specific, like from Steam, or Microsoft Teams, etc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are we?</a:t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1060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3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Portland State University </a:t>
            </a:r>
            <a:endParaRPr b="1" sz="383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3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Cybersecurity Club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07500" y="3030650"/>
            <a:ext cx="67290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Our mission is to promote security culture, ethics, research, ongoing education, and development of safer code through playing in Capture the Flag competitions.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files?</a:t>
            </a:r>
            <a:endParaRPr b="1"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2620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Stored information on a computer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Basically everything is a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Size, timestamp, source, type, etc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Common metadata attached to files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Metadata + data = file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File types</a:t>
            </a:r>
            <a:endParaRPr b="1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Media:			Images, videos, audio recordings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Documents: 		PDFs, Word / Excel, 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Executables:		Applications, scripts, malware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Extension vs file format</a:t>
            </a:r>
            <a:endParaRPr b="1"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extension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.jpg, .pdf, etc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Hints at the type of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format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actual way data stored is encoded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Follows a specification for each type of file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Headers and hexadecimal</a:t>
            </a:r>
            <a:endParaRPr b="1"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Each file is a sequence of bytes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Viewable through tools like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xxd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JPEG images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Start 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FF D8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End with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FF D9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File systems (Windows)</a:t>
            </a:r>
            <a:endParaRPr b="1"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Master file tables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FAT - File Allocation Table -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NTFS - New Technology File System - Windows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File Systems (Linux / UNIX)</a:t>
            </a:r>
            <a:endParaRPr b="1"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Files are streams of bytes, kept track of as inodes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ZFS - Zettabyte File System - Linux/ MacOsx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EXT - Extended Filesystem - Linux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Allocated vs Unallocated space</a:t>
            </a:r>
            <a:endParaRPr b="1"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File system tracks what </a:t>
            </a:r>
            <a:r>
              <a:rPr lang="en">
                <a:solidFill>
                  <a:schemeClr val="dk1"/>
                </a:solidFill>
              </a:rPr>
              <a:t>storage is in use or free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Blocks previously written are not immediately overwritten when released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Artifacts can be collected if you’re quick enough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Partition maps</a:t>
            </a:r>
            <a:endParaRPr b="1"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MBR (Master Boot Record), doesn’t work in UEFI, it’s old school. BIOS only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GPT (GUID), EFI map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APFSX (apple computers)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Sparse files</a:t>
            </a:r>
            <a:endParaRPr b="1"/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Slack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2" name="Google Shape;232;p40"/>
          <p:cNvGraphicFramePr/>
          <p:nvPr/>
        </p:nvGraphicFramePr>
        <p:xfrm>
          <a:off x="716950" y="249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{59459FDC-D360-4D19-8D24-7AB67105D10B}</a:tableStyleId>
              </a:tblPr>
              <a:tblGrid>
                <a:gridCol w="1531400"/>
                <a:gridCol w="1531400"/>
                <a:gridCol w="1531400"/>
                <a:gridCol w="1531400"/>
                <a:gridCol w="1531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3" name="Google Shape;233;p40"/>
          <p:cNvGraphicFramePr/>
          <p:nvPr/>
        </p:nvGraphicFramePr>
        <p:xfrm>
          <a:off x="716950" y="2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{59459FDC-D360-4D19-8D24-7AB67105D10B}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4" name="Google Shape;234;p40"/>
          <p:cNvSpPr/>
          <p:nvPr/>
        </p:nvSpPr>
        <p:spPr>
          <a:xfrm rot="-5400000">
            <a:off x="1373800" y="2717875"/>
            <a:ext cx="205800" cy="151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/>
          <p:nvPr/>
        </p:nvSpPr>
        <p:spPr>
          <a:xfrm rot="-5400000">
            <a:off x="2905200" y="2717875"/>
            <a:ext cx="205800" cy="151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0"/>
          <p:cNvSpPr/>
          <p:nvPr/>
        </p:nvSpPr>
        <p:spPr>
          <a:xfrm rot="-5400000">
            <a:off x="5968000" y="2717875"/>
            <a:ext cx="205800" cy="151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/>
          <p:nvPr/>
        </p:nvSpPr>
        <p:spPr>
          <a:xfrm rot="-5400000">
            <a:off x="4058900" y="3095575"/>
            <a:ext cx="205800" cy="76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905950" y="3580525"/>
            <a:ext cx="114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File 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2437350" y="3580525"/>
            <a:ext cx="114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File B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5500150" y="3580525"/>
            <a:ext cx="114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File 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3591050" y="3580525"/>
            <a:ext cx="114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File 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962175" y="4174525"/>
            <a:ext cx="1957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Slack space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3" name="Google Shape;243;p40"/>
          <p:cNvCxnSpPr>
            <a:stCxn id="242" idx="0"/>
          </p:cNvCxnSpPr>
          <p:nvPr/>
        </p:nvCxnSpPr>
        <p:spPr>
          <a:xfrm rot="10800000">
            <a:off x="4941075" y="3477625"/>
            <a:ext cx="0" cy="69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40"/>
          <p:cNvSpPr txBox="1"/>
          <p:nvPr/>
        </p:nvSpPr>
        <p:spPr>
          <a:xfrm>
            <a:off x="6611500" y="3567175"/>
            <a:ext cx="1957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Unallocated block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40"/>
          <p:cNvSpPr/>
          <p:nvPr/>
        </p:nvSpPr>
        <p:spPr>
          <a:xfrm rot="-5400000">
            <a:off x="7487500" y="2717875"/>
            <a:ext cx="205800" cy="151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Storage hardware types</a:t>
            </a:r>
            <a:endParaRPr b="1"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HDD			ATAPI parallel interface / SCSI or SAS (serial attached SCSI)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SSD			SATA serial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NVME		PCIe / M.2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USB Flash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SD card / CF card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DVD / BluRay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Differences in shelf stability, power needs, random data corruption, etc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21200"/>
            <a:ext cx="8520600" cy="3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Open to students of </a:t>
            </a:r>
            <a:r>
              <a:rPr b="1" lang="en">
                <a:solidFill>
                  <a:schemeClr val="dk1"/>
                </a:solidFill>
              </a:rPr>
              <a:t>all </a:t>
            </a:r>
            <a:r>
              <a:rPr lang="en">
                <a:solidFill>
                  <a:schemeClr val="dk1"/>
                </a:solidFill>
              </a:rPr>
              <a:t>majors!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Weekly training meetings!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CTF competitions on weekends!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Upcoming Events: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National Cyber League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 </a:t>
            </a:r>
            <a:r>
              <a:rPr lang="en">
                <a:solidFill>
                  <a:schemeClr val="dk1"/>
                </a:solidFill>
              </a:rPr>
              <a:t>CyberForce Competition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Find us in the local security community: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BSidesPDX, Rainsec, OWASP, Def Con, and more…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PSU Cybersecurity Club</a:t>
            </a:r>
            <a:endParaRPr b="1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500" y="840350"/>
            <a:ext cx="2584900" cy="25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Disk Images</a:t>
            </a:r>
            <a:endParaRPr b="1"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Types of image files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Raw Single (*.img, *.dd, *.raw, *.bin)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Raw Split (*.001, *.002, *.aa, *.ab, etc)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and many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blockers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Software vs hardware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Ubuntu Linux 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forensics tools are easy to 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Lots of options for host operating systems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Windows:	VMWare, VirtualBox, WSL2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MacOS:		UTM, Parallels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dd / dc3dd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sudo apt install dc3dd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AKA Disk Destroyer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Directly interact with block devices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Backup partitions or backup entire linux disk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Wiping a hard drive (overwrite with zeros)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sha256sum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sha256sum &lt;filename&gt;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the hash of a disk image or file download to make sure it is correct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Especially helpful if you can’t use a package manager for a certain set software and have to manually create it with make utility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binwalk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sudo apt install binwalk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Used to search for embedded files and executable code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Relies on the use of Magic numbers and other file statistics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Find </a:t>
            </a:r>
            <a:r>
              <a:rPr lang="en">
                <a:solidFill>
                  <a:schemeClr val="dk1"/>
                </a:solidFill>
              </a:rPr>
              <a:t>entropy</a:t>
            </a:r>
            <a:r>
              <a:rPr lang="en">
                <a:solidFill>
                  <a:schemeClr val="dk1"/>
                </a:solidFill>
              </a:rPr>
              <a:t> in files, extract files, search for custom signatures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xxd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xxd &lt;filename&gt;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exiftool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apt install libimage-exiftool-perl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exiftool &lt;filename&gt;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xmllint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apt install libxml2-utils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xmllint --format &lt;filename&gt;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319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stat &lt;filename&gt;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3307"/>
            <a:ext cx="9144002" cy="230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file &lt;filename&gt;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9156"/>
            <a:ext cx="9144001" cy="104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Regular expressions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Travis Noyes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385975" y="1612688"/>
            <a:ext cx="4772700" cy="26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Grad student, Computer Science / 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Cybersecurity club president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Infosec team intern for PSU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Lifelong learner or something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10075" r="9512" t="0"/>
          <a:stretch/>
        </p:blipFill>
        <p:spPr>
          <a:xfrm>
            <a:off x="377400" y="1612688"/>
            <a:ext cx="2831226" cy="26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</a:t>
            </a:r>
            <a:endParaRPr b="1"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Sleuthkit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sudo apt-get install sleuthkit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Collection of tools to extract files from a variety of file types (different forms of storage)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fls		Lists both unallocated and allocated files of a file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icat		Copies image file with specified inode to standard output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Mmls 	Lists where partitions begin and end</a:t>
            </a:r>
            <a:endParaRPr>
              <a:solidFill>
                <a:schemeClr val="dk1"/>
              </a:solidFill>
            </a:endParaRPr>
          </a:p>
          <a:p>
            <a:pPr indent="-342900" lvl="0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Often used in combination with dd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Fancy Tools</a:t>
            </a:r>
            <a:endParaRPr b="1"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43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Autopsy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Industry standard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pen source, v</a:t>
            </a:r>
            <a:r>
              <a:rPr lang="en">
                <a:solidFill>
                  <a:schemeClr val="dk1"/>
                </a:solidFill>
              </a:rPr>
              <a:t>ery extensible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Provides a graphical interface for tools like sleuthkit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 rotWithShape="1">
          <a:blip r:embed="rId3">
            <a:alphaModFix/>
          </a:blip>
          <a:srcRect b="5365" l="0" r="5846" t="0"/>
          <a:stretch/>
        </p:blipFill>
        <p:spPr>
          <a:xfrm>
            <a:off x="5210550" y="1152475"/>
            <a:ext cx="2796826" cy="28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Carving Demo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Connect USB device to Ubuntu VM</a:t>
            </a:r>
            <a:endParaRPr b="1"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311700" y="1152475"/>
            <a:ext cx="62400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Plug in the device to an open USB port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Open Terminal and look for the device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sudo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dmesg    </a:t>
            </a:r>
            <a:r>
              <a:rPr lang="en">
                <a:solidFill>
                  <a:schemeClr val="dk1"/>
                </a:solidFill>
              </a:rPr>
              <a:t>or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$ sudo fdisk -l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7" name="Google Shape;337;p55"/>
          <p:cNvPicPr preferRelativeResize="0"/>
          <p:nvPr/>
        </p:nvPicPr>
        <p:blipFill rotWithShape="1">
          <a:blip r:embed="rId3">
            <a:alphaModFix/>
          </a:blip>
          <a:srcRect b="0" l="4286" r="7701" t="0"/>
          <a:stretch/>
        </p:blipFill>
        <p:spPr>
          <a:xfrm>
            <a:off x="6799800" y="1161300"/>
            <a:ext cx="1751975" cy="23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55"/>
          <p:cNvPicPr preferRelativeResize="0"/>
          <p:nvPr/>
        </p:nvPicPr>
        <p:blipFill rotWithShape="1">
          <a:blip r:embed="rId4">
            <a:alphaModFix/>
          </a:blip>
          <a:srcRect b="0" l="0" r="9950" t="0"/>
          <a:stretch/>
        </p:blipFill>
        <p:spPr>
          <a:xfrm>
            <a:off x="592238" y="3628975"/>
            <a:ext cx="7959526" cy="13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5"/>
          <p:cNvSpPr/>
          <p:nvPr/>
        </p:nvSpPr>
        <p:spPr>
          <a:xfrm>
            <a:off x="1599900" y="4363375"/>
            <a:ext cx="1084200" cy="383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Creating a disk image</a:t>
            </a:r>
            <a:endParaRPr b="1"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311700" y="1017725"/>
            <a:ext cx="85206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</a:t>
            </a:r>
            <a:r>
              <a:rPr lang="en">
                <a:solidFill>
                  <a:schemeClr val="dk1"/>
                </a:solidFill>
              </a:rPr>
              <a:t> dc3dd to create a forensic copy of the external storage device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dc3dd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if=/dev/sdb1 of=out.dd verb=on hash=sha256 hlog=out.hashlog log=log rec=off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8931"/>
            <a:ext cx="9144000" cy="316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Mount the Image</a:t>
            </a:r>
            <a:endParaRPr b="1"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mkdir ~/out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mount -o loop,ro,noexec out.dd ~/out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the flags mean?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-o	(</a:t>
            </a:r>
            <a:r>
              <a:rPr lang="en">
                <a:solidFill>
                  <a:schemeClr val="dk1"/>
                </a:solidFill>
              </a:rPr>
              <a:t>options)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loop</a:t>
            </a:r>
            <a:r>
              <a:rPr lang="en">
                <a:solidFill>
                  <a:schemeClr val="dk1"/>
                </a:solidFill>
              </a:rPr>
              <a:t>		mount using an unused unspecified loop device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ro</a:t>
            </a:r>
            <a:r>
              <a:rPr lang="en">
                <a:solidFill>
                  <a:schemeClr val="dk1"/>
                </a:solidFill>
              </a:rPr>
              <a:t>		mount the filesystem as read only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noexec</a:t>
            </a:r>
            <a:r>
              <a:rPr lang="en">
                <a:solidFill>
                  <a:schemeClr val="dk1"/>
                </a:solidFill>
              </a:rPr>
              <a:t>	disables execution of binaries on the mounted filesystem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2532" r="8610" t="0"/>
          <a:stretch/>
        </p:blipFill>
        <p:spPr>
          <a:xfrm>
            <a:off x="6816125" y="1152475"/>
            <a:ext cx="1751950" cy="197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Start Sleuthing</a:t>
            </a:r>
            <a:endParaRPr b="1"/>
          </a:p>
        </p:txBody>
      </p:sp>
      <p:sp>
        <p:nvSpPr>
          <p:cNvPr id="359" name="Google Shape;35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fls (part of sleuthkit) to investigate the image contents, if any exist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fls out.dd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925" y="2168575"/>
            <a:ext cx="52292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File Carving (jpeg)</a:t>
            </a:r>
            <a:endParaRPr b="1"/>
          </a:p>
        </p:txBody>
      </p:sp>
      <p:sp>
        <p:nvSpPr>
          <p:cNvPr id="366" name="Google Shape;36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JPEG </a:t>
            </a:r>
            <a:r>
              <a:rPr lang="en">
                <a:solidFill>
                  <a:schemeClr val="dk1"/>
                </a:solidFill>
              </a:rPr>
              <a:t>magic numbers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Header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0xffd8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Footer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0xffd9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 for any JPEG file headers in the disk image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xxd out.dd | grep -m 30 “ffd8”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59"/>
          <p:cNvPicPr preferRelativeResize="0"/>
          <p:nvPr/>
        </p:nvPicPr>
        <p:blipFill rotWithShape="1">
          <a:blip r:embed="rId3">
            <a:alphaModFix/>
          </a:blip>
          <a:srcRect b="22673" l="0" r="0" t="27473"/>
          <a:stretch/>
        </p:blipFill>
        <p:spPr>
          <a:xfrm>
            <a:off x="898900" y="4025350"/>
            <a:ext cx="7561875" cy="4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File Carving (jpeg)</a:t>
            </a:r>
            <a:endParaRPr b="1"/>
          </a:p>
        </p:txBody>
      </p:sp>
      <p:sp>
        <p:nvSpPr>
          <p:cNvPr id="373" name="Google Shape;373;p60"/>
          <p:cNvSpPr txBox="1"/>
          <p:nvPr>
            <p:ph idx="1" type="body"/>
          </p:nvPr>
        </p:nvSpPr>
        <p:spPr>
          <a:xfrm>
            <a:off x="311700" y="1152475"/>
            <a:ext cx="852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read xxd + grep output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 rotWithShape="1">
          <a:blip r:embed="rId3">
            <a:alphaModFix/>
          </a:blip>
          <a:srcRect b="36469" l="0" r="0" t="36864"/>
          <a:stretch/>
        </p:blipFill>
        <p:spPr>
          <a:xfrm>
            <a:off x="1537738" y="2844397"/>
            <a:ext cx="58388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0"/>
          <p:cNvSpPr txBox="1"/>
          <p:nvPr/>
        </p:nvSpPr>
        <p:spPr>
          <a:xfrm>
            <a:off x="1300863" y="3550000"/>
            <a:ext cx="1533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Starting address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76" name="Google Shape;376;p60"/>
          <p:cNvCxnSpPr>
            <a:stCxn id="375" idx="0"/>
          </p:cNvCxnSpPr>
          <p:nvPr/>
        </p:nvCxnSpPr>
        <p:spPr>
          <a:xfrm rot="10800000">
            <a:off x="2067813" y="3139900"/>
            <a:ext cx="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60"/>
          <p:cNvSpPr txBox="1"/>
          <p:nvPr/>
        </p:nvSpPr>
        <p:spPr>
          <a:xfrm>
            <a:off x="3158188" y="3550000"/>
            <a:ext cx="2496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Bytes in hex pairs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p60"/>
          <p:cNvSpPr/>
          <p:nvPr/>
        </p:nvSpPr>
        <p:spPr>
          <a:xfrm rot="-5400000">
            <a:off x="3963613" y="1652650"/>
            <a:ext cx="291900" cy="3279600"/>
          </a:xfrm>
          <a:prstGeom prst="leftBrace">
            <a:avLst>
              <a:gd fmla="val 50000" name="adj1"/>
              <a:gd fmla="val 501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0"/>
          <p:cNvSpPr txBox="1"/>
          <p:nvPr/>
        </p:nvSpPr>
        <p:spPr>
          <a:xfrm>
            <a:off x="5858388" y="3550000"/>
            <a:ext cx="18534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ASCII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0" name="Google Shape;380;p60"/>
          <p:cNvCxnSpPr>
            <a:stCxn id="379" idx="0"/>
          </p:cNvCxnSpPr>
          <p:nvPr/>
        </p:nvCxnSpPr>
        <p:spPr>
          <a:xfrm rot="10800000">
            <a:off x="6785088" y="3208300"/>
            <a:ext cx="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60"/>
          <p:cNvSpPr txBox="1"/>
          <p:nvPr/>
        </p:nvSpPr>
        <p:spPr>
          <a:xfrm>
            <a:off x="2393163" y="2591475"/>
            <a:ext cx="382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1  2 3  4 5  6 7  8 9  A B  C D  E F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60"/>
          <p:cNvSpPr txBox="1"/>
          <p:nvPr/>
        </p:nvSpPr>
        <p:spPr>
          <a:xfrm>
            <a:off x="2926713" y="2210350"/>
            <a:ext cx="24963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Offset from starting address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Manual File Carving (jpeg)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11700" y="1152475"/>
            <a:ext cx="85206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Repeat for the footer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byte 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0x00E6d000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Last byte 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0x011CA900 + 0xC (12 bytes) = 0x011CA90C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Converting starting and end bytes from hex to decimal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First byte		-&gt;	15126528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Last byte			-&gt;	18655500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25" y="1706575"/>
            <a:ext cx="7850500" cy="4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Lance Miller</a:t>
            </a:r>
            <a:endParaRPr b="1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PSU Grad Student in the Computer Science Department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Cyber Security Enthusiast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Officer Portland State Cybersecurity Club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Manual File Carving (jpeg)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95" name="Google Shape;39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Calculate the file size in bytes by subtracting the end from the starting byte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b="1" lang="en">
                <a:solidFill>
                  <a:srgbClr val="CC0000"/>
                </a:solidFill>
              </a:rPr>
              <a:t>18655500</a:t>
            </a:r>
            <a:r>
              <a:rPr b="1" lang="en"/>
              <a:t>    	−    	</a:t>
            </a:r>
            <a:r>
              <a:rPr b="1" lang="en">
                <a:solidFill>
                  <a:srgbClr val="0000FF"/>
                </a:solidFill>
              </a:rPr>
              <a:t>15126528</a:t>
            </a:r>
            <a:r>
              <a:rPr b="1" lang="en"/>
              <a:t>    	=    	</a:t>
            </a:r>
            <a:r>
              <a:rPr b="1" lang="en">
                <a:solidFill>
                  <a:schemeClr val="dk1"/>
                </a:solidFill>
              </a:rPr>
              <a:t>3528972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Last byte			</a:t>
            </a:r>
            <a:r>
              <a:rPr lang="en">
                <a:solidFill>
                  <a:srgbClr val="0000FF"/>
                </a:solidFill>
              </a:rPr>
              <a:t>First byte		</a:t>
            </a:r>
            <a:r>
              <a:rPr lang="en">
                <a:solidFill>
                  <a:schemeClr val="dk1"/>
                </a:solidFill>
              </a:rPr>
              <a:t>File size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chemeClr val="dk1"/>
                </a:solidFill>
              </a:rPr>
              <a:t>3528972 bytes (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1" lang="en">
                <a:solidFill>
                  <a:schemeClr val="dk1"/>
                </a:solidFill>
              </a:rPr>
              <a:t>3.5 MB)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Manual File Carving (jpeg)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 the file with dd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dd if=out.dd of=image1.jpg skip=</a:t>
            </a:r>
            <a:r>
              <a:rPr b="1"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15126528 bs=1 count=3528972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skip		This is the starting byte in decimal format we calculated earlier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count	The total number of bytes in the file size from earlier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2" name="Google Shape;402;p63"/>
          <p:cNvPicPr preferRelativeResize="0"/>
          <p:nvPr/>
        </p:nvPicPr>
        <p:blipFill rotWithShape="1">
          <a:blip r:embed="rId3">
            <a:alphaModFix/>
          </a:blip>
          <a:srcRect b="0" l="0" r="4452" t="0"/>
          <a:stretch/>
        </p:blipFill>
        <p:spPr>
          <a:xfrm>
            <a:off x="624900" y="2187800"/>
            <a:ext cx="7803075" cy="7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File Carving (jpeg)</a:t>
            </a:r>
            <a:endParaRPr b="1"/>
          </a:p>
        </p:txBody>
      </p:sp>
      <p:sp>
        <p:nvSpPr>
          <p:cNvPr id="408" name="Google Shape;40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 the extracted image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Can you guess where this is?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300" y="0"/>
            <a:ext cx="3679699" cy="50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File Carving (.docx)</a:t>
            </a:r>
            <a:endParaRPr b="1"/>
          </a:p>
        </p:txBody>
      </p:sp>
      <p:sp>
        <p:nvSpPr>
          <p:cNvPr id="415" name="Google Shape;415;p65"/>
          <p:cNvSpPr txBox="1"/>
          <p:nvPr/>
        </p:nvSpPr>
        <p:spPr>
          <a:xfrm>
            <a:off x="311775" y="1170175"/>
            <a:ext cx="85206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Header		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 4B 03 04 14 00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Footer		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 4B 05 06</a:t>
            </a:r>
            <a:r>
              <a:rPr lang="en" sz="1800">
                <a:solidFill>
                  <a:schemeClr val="dk1"/>
                </a:solidFill>
              </a:rPr>
              <a:t>    (plus 18 bytes after)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17904" l="0" r="0" t="0"/>
          <a:stretch/>
        </p:blipFill>
        <p:spPr>
          <a:xfrm>
            <a:off x="662175" y="2690748"/>
            <a:ext cx="5838825" cy="7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11775" y="2267650"/>
            <a:ext cx="8520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xxd out.dd | grep -C 1 “504b 0304”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65"/>
          <p:cNvSpPr txBox="1"/>
          <p:nvPr/>
        </p:nvSpPr>
        <p:spPr>
          <a:xfrm>
            <a:off x="311700" y="3491050"/>
            <a:ext cx="8520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xxd out.dd | grep -C 1 “504b 0506”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9" name="Google Shape;41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75" y="3913750"/>
            <a:ext cx="58388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File Carving (.docx)</a:t>
            </a:r>
            <a:endParaRPr b="1"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311775" y="1110675"/>
            <a:ext cx="85206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Start 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0x023f8000</a:t>
            </a:r>
            <a:r>
              <a:rPr lang="en">
                <a:solidFill>
                  <a:schemeClr val="dk1"/>
                </a:solidFill>
              </a:rPr>
              <a:t>						37715968 (decimal)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End 		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0x023F99E0</a:t>
            </a:r>
            <a:r>
              <a:rPr lang="en">
                <a:solidFill>
                  <a:schemeClr val="dk1"/>
                </a:solidFill>
              </a:rPr>
              <a:t> +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0xE</a:t>
            </a:r>
            <a:r>
              <a:rPr lang="en">
                <a:solidFill>
                  <a:schemeClr val="dk1"/>
                </a:solidFill>
              </a:rPr>
              <a:t>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0x23F99EE</a:t>
            </a:r>
            <a:r>
              <a:rPr lang="en">
                <a:solidFill>
                  <a:schemeClr val="dk1"/>
                </a:solidFill>
              </a:rPr>
              <a:t>		37722606 (decimal)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File size 		6638 bytes (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>
                <a:solidFill>
                  <a:schemeClr val="dk1"/>
                </a:solidFill>
              </a:rPr>
              <a:t>6.6kB)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6" name="Google Shape;426;p66"/>
          <p:cNvPicPr preferRelativeResize="0"/>
          <p:nvPr/>
        </p:nvPicPr>
        <p:blipFill rotWithShape="1">
          <a:blip r:embed="rId3">
            <a:alphaModFix/>
          </a:blip>
          <a:srcRect b="7285" l="0" r="3344" t="8779"/>
          <a:stretch/>
        </p:blipFill>
        <p:spPr>
          <a:xfrm>
            <a:off x="3733575" y="3399475"/>
            <a:ext cx="1677000" cy="1346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0" y="2517875"/>
            <a:ext cx="74771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310725"/>
            <a:ext cx="8520600" cy="45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Wait, are you serious!?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Isn’t there some easier way?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22"/>
              <a:t>(what I probably said the first time I learned this stuff)</a:t>
            </a:r>
            <a:endParaRPr sz="1822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Automated </a:t>
            </a:r>
            <a:r>
              <a:rPr b="1" lang="en"/>
              <a:t>File Carving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foremost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sudo apt install foremost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$ foremost -T -t jpg -i out.dd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5029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… and DONE!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Automated File Carving</a:t>
            </a:r>
            <a:endParaRPr b="1"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photorec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apt-get install testdisk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photorec out.dd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5" name="Google Shape;4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25" y="2614450"/>
            <a:ext cx="5429299" cy="2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Word Documents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1" name="Google Shape;451;p70"/>
          <p:cNvSpPr txBox="1"/>
          <p:nvPr>
            <p:ph idx="1" type="body"/>
          </p:nvPr>
        </p:nvSpPr>
        <p:spPr>
          <a:xfrm>
            <a:off x="311700" y="1152475"/>
            <a:ext cx="558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Try changing a .docx into a .zip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 with xmllint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xmllint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--format word/document.xml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" name="Google Shape;4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8" y="1152475"/>
            <a:ext cx="40481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and More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David Baker-Robinson</a:t>
            </a:r>
            <a:endParaRPr b="1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PSU Grad Student in 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Works for CAT (Computer Action Team)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Enjoys RE (Reverse Engineering) CTF’s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Excited about CyberForce and NCL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92325" cy="299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Examine JPEG metadata</a:t>
            </a:r>
            <a:endParaRPr b="1"/>
          </a:p>
        </p:txBody>
      </p:sp>
      <p:sp>
        <p:nvSpPr>
          <p:cNvPr id="463" name="Google Shape;463;p72"/>
          <p:cNvSpPr txBox="1"/>
          <p:nvPr>
            <p:ph idx="1" type="body"/>
          </p:nvPr>
        </p:nvSpPr>
        <p:spPr>
          <a:xfrm>
            <a:off x="311700" y="1152475"/>
            <a:ext cx="32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exiftool image1.jpg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File Type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Timestamps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Camera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… even GPS information!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4" name="Google Shape;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800" y="1017725"/>
            <a:ext cx="42030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Mapping GPS Coordinates</a:t>
            </a:r>
            <a:endParaRPr b="1"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reate a map using Python!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sudo apt install python3-pip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pip install folium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geopy pandas exifread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Download this script from Github: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https://github.com/dkmcgrath/sysadmin/blob/main/find_coords.py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Mapping GPS Coordinates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the script in the same directory as the photos.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python3 find_coords.py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Mapping GPS Coordinates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5"/>
          <p:cNvSpPr txBox="1"/>
          <p:nvPr>
            <p:ph idx="1" type="body"/>
          </p:nvPr>
        </p:nvSpPr>
        <p:spPr>
          <a:xfrm>
            <a:off x="311700" y="1152475"/>
            <a:ext cx="85206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Open the resulting file called “map.html” in a web browser, and view the map!</a:t>
            </a:r>
            <a:endParaRPr/>
          </a:p>
        </p:txBody>
      </p:sp>
      <p:pic>
        <p:nvPicPr>
          <p:cNvPr id="483" name="Google Shape;4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675" y="1672375"/>
            <a:ext cx="3984649" cy="3166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</a:t>
            </a:r>
            <a:endParaRPr/>
          </a:p>
        </p:txBody>
      </p:sp>
      <p:sp>
        <p:nvSpPr>
          <p:cNvPr id="489" name="Google Shape;489;p7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github.com/PSU-Cybersecurity-Club/forensicsdemo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time to wrap up!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fun!</a:t>
            </a:r>
            <a:endParaRPr b="1"/>
          </a:p>
        </p:txBody>
      </p:sp>
      <p:sp>
        <p:nvSpPr>
          <p:cNvPr id="500" name="Google Shape;50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Autopsy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Disk Analysis &amp; Autopsy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Linux Server Forensics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Windows Forensics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Windows Forensics 2</a:t>
            </a: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Wireshark 101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78"/>
          <p:cNvPicPr preferRelativeResize="0"/>
          <p:nvPr/>
        </p:nvPicPr>
        <p:blipFill rotWithShape="1">
          <a:blip r:embed="rId9">
            <a:alphaModFix/>
          </a:blip>
          <a:srcRect b="23526" l="24034" r="26653" t="23982"/>
          <a:stretch/>
        </p:blipFill>
        <p:spPr>
          <a:xfrm>
            <a:off x="3938425" y="1121650"/>
            <a:ext cx="4506299" cy="26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Where to find us…</a:t>
            </a:r>
            <a:endParaRPr b="1"/>
          </a:p>
        </p:txBody>
      </p:sp>
      <p:sp>
        <p:nvSpPr>
          <p:cNvPr id="507" name="Google Shape;507;p79"/>
          <p:cNvSpPr txBox="1"/>
          <p:nvPr>
            <p:ph idx="1" type="body"/>
          </p:nvPr>
        </p:nvSpPr>
        <p:spPr>
          <a:xfrm>
            <a:off x="311700" y="1602875"/>
            <a:ext cx="8520600" cy="26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Website			psusec.org (Coming soon!)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Discord			</a:t>
            </a: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https://discord.gg/2QKup4BryT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PSU Connect		</a:t>
            </a: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https://pdx.campuslabs.com/engage/organization/PSUSec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Cybersecurity Graduate Certificate</a:t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092600" y="1304875"/>
            <a:ext cx="4739700" cy="3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591 	Introduction to Computer Security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595 	Web and Cloud Security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554 	Principles of Software Engineering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555 	Software Specification and Verification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556 	Software Implementation and Testing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576 	Computer Security Seminar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585 	Cryptography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592 	Malware Reverse Engineering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CS 593 	Digital Forensics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594 	Internetworking Protocols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CS 596 	Network Security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24549" l="0" r="0" t="28726"/>
          <a:stretch/>
        </p:blipFill>
        <p:spPr>
          <a:xfrm>
            <a:off x="311700" y="2429862"/>
            <a:ext cx="3399199" cy="8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Coming up</a:t>
            </a:r>
            <a:endParaRPr b="1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517900"/>
            <a:ext cx="8520600" cy="28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digital forensics?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Files and file systems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carving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Metadata.. and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CTF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digital forensics?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